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3"/>
  </p:handoutMasterIdLst>
  <p:sldIdLst>
    <p:sldId id="349" r:id="rId3"/>
    <p:sldId id="369" r:id="rId4"/>
    <p:sldId id="370" r:id="rId5"/>
    <p:sldId id="373" r:id="rId6"/>
    <p:sldId id="371" r:id="rId8"/>
    <p:sldId id="374" r:id="rId9"/>
    <p:sldId id="381" r:id="rId10"/>
    <p:sldId id="375" r:id="rId11"/>
    <p:sldId id="376" r:id="rId12"/>
    <p:sldId id="377" r:id="rId13"/>
    <p:sldId id="378" r:id="rId14"/>
    <p:sldId id="379" r:id="rId15"/>
    <p:sldId id="380" r:id="rId16"/>
    <p:sldId id="372" r:id="rId17"/>
    <p:sldId id="350" r:id="rId18"/>
    <p:sldId id="352" r:id="rId19"/>
    <p:sldId id="342" r:id="rId20"/>
    <p:sldId id="357" r:id="rId21"/>
    <p:sldId id="351" r:id="rId22"/>
    <p:sldId id="344" r:id="rId23"/>
    <p:sldId id="353" r:id="rId24"/>
    <p:sldId id="354" r:id="rId25"/>
    <p:sldId id="355" r:id="rId26"/>
    <p:sldId id="332" r:id="rId27"/>
    <p:sldId id="341" r:id="rId28"/>
    <p:sldId id="338" r:id="rId29"/>
    <p:sldId id="368" r:id="rId30"/>
    <p:sldId id="358" r:id="rId31"/>
    <p:sldId id="3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6366" autoAdjust="0"/>
  </p:normalViewPr>
  <p:slideViewPr>
    <p:cSldViewPr snapToGrid="0" showGuides="1">
      <p:cViewPr varScale="1">
        <p:scale>
          <a:sx n="107" d="100"/>
          <a:sy n="107" d="100"/>
        </p:scale>
        <p:origin x="144" y="216"/>
      </p:cViewPr>
      <p:guideLst>
        <p:guide orient="horz" pos="2136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B9F16D-EBB7-46F5-84F3-36D683CD5ECC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6E42EF-B2A2-4428-A098-E6934E2840B8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546851-5292-4F99-A2FD-2152F086C4D7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23716F0-385D-4F6E-BE54-A09D410D24C2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由之前</a:t>
            </a:r>
            <a:r>
              <a:rPr lang="en-US" altLang="zh-CN"/>
              <a:t>java</a:t>
            </a:r>
            <a:r>
              <a:rPr lang="zh-CN" altLang="en-US"/>
              <a:t>项目衍生的大数据项目</a:t>
            </a:r>
            <a:r>
              <a:rPr lang="en-US" altLang="zh-CN"/>
              <a:t>....  </a:t>
            </a:r>
            <a:r>
              <a:rPr lang="zh-CN" altLang="en-US"/>
              <a:t>业务一定得了解，专业术语得多说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3716F0-385D-4F6E-BE54-A09D410D24C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入座 离座 短信 走路 自然 抖腿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擦肩而过     审时度势</a:t>
            </a:r>
            <a:endParaRPr lang="zh-CN" altLang="en-US"/>
          </a:p>
          <a:p>
            <a:r>
              <a:rPr lang="zh-CN" altLang="en-US">
                <a:sym typeface="+mn-ea"/>
              </a:rPr>
              <a:t>邮箱</a:t>
            </a:r>
            <a:endParaRPr lang="zh-CN" altLang="en-US"/>
          </a:p>
          <a:p>
            <a:r>
              <a:rPr lang="zh-CN" altLang="en-US">
                <a:sym typeface="+mn-ea"/>
              </a:rPr>
              <a:t>专业技能 条理清楚</a:t>
            </a:r>
            <a:endParaRPr lang="zh-CN" altLang="en-US"/>
          </a:p>
          <a:p>
            <a:r>
              <a:rPr lang="zh-CN" altLang="en-US">
                <a:sym typeface="+mn-ea"/>
              </a:rPr>
              <a:t>项目经验（适度包装，</a:t>
            </a:r>
            <a:r>
              <a:rPr lang="en-US" altLang="zh-CN">
                <a:sym typeface="+mn-ea"/>
              </a:rPr>
              <a:t>4-5</a:t>
            </a:r>
            <a:r>
              <a:rPr lang="zh-CN" altLang="en-US">
                <a:sym typeface="+mn-ea"/>
              </a:rPr>
              <a:t>个即可）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项目描述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项目架构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项目出现的问题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项目优化点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3716F0-385D-4F6E-BE54-A09D410D24C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727ABD8-96C1-4AB8-B855-2B12131C5464}" type="datetime2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添加页脚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88F2A3-0A31-4391-804F-53112F44B6D7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42C562E-E561-48C4-84F4-021268145966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7E1E91-B92F-48F4-8A2C-4ECBF3322C97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3B31-EF88-4BC3-AD6D-D85485E0BF12}" type="datetime2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添加页脚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4A1312-EA36-4DF2-8683-75D1C3E04F2A}" type="datetime2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添加页脚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329D-6827-4F3D-BDF8-95C9C33894FD}" type="datetime2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noProof="0"/>
              <a:t>添加页脚</a:t>
            </a:r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9363" y="31673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马士兵教育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452755"/>
            <a:ext cx="2640965" cy="2640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4140" y="452755"/>
            <a:ext cx="2640965" cy="264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 smtClean="0">
                <a:solidFill>
                  <a:schemeClr val="tx1"/>
                </a:solidFill>
                <a:sym typeface="+mn-ea"/>
              </a:rPr>
              <a:t>初试技术面试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zh-CN" dirty="0" smtClean="0">
                <a:solidFill>
                  <a:schemeClr val="tx1"/>
                </a:solidFill>
                <a:sym typeface="+mn-ea"/>
              </a:rPr>
              <a:t>可能有笔试题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805" y="1444625"/>
            <a:ext cx="9598025" cy="5054600"/>
          </a:xfrm>
        </p:spPr>
        <p:txBody>
          <a:bodyPr>
            <a:normAutofit lnSpcReduction="10000"/>
          </a:bodyPr>
          <a:p>
            <a:r>
              <a:rPr lang="zh-CN" sz="2000" dirty="0" smtClean="0">
                <a:sym typeface="+mn-ea"/>
              </a:rPr>
              <a:t>笔试题：面向百度、谷歌</a:t>
            </a:r>
            <a:r>
              <a:rPr lang="zh-CN" sz="2000" dirty="0" smtClean="0">
                <a:sym typeface="+mn-ea"/>
              </a:rPr>
              <a:t>、</a:t>
            </a:r>
            <a:r>
              <a:rPr lang="zh-CN" sz="2000" dirty="0" smtClean="0">
                <a:sym typeface="+mn-ea"/>
              </a:rPr>
              <a:t>团体</a:t>
            </a:r>
            <a:endParaRPr lang="zh-CN" sz="2000" dirty="0" smtClean="0">
              <a:sym typeface="+mn-ea"/>
            </a:endParaRPr>
          </a:p>
          <a:p>
            <a:r>
              <a:rPr lang="zh-CN" sz="2000" dirty="0" smtClean="0">
                <a:sym typeface="+mn-ea"/>
              </a:rPr>
              <a:t>交流（态度第一，技术交流）：</a:t>
            </a:r>
            <a:endParaRPr lang="zh-CN" sz="2000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简历挖坑（项目经验 棘手 有化</a:t>
            </a:r>
            <a:r>
              <a:rPr lang="zh-CN" sz="1775" dirty="0" smtClean="0">
                <a:sym typeface="+mn-ea"/>
              </a:rPr>
              <a:t>）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主动抛下一个问题（诱导）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类比，举例子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怎么学习新技术的</a:t>
            </a:r>
            <a:r>
              <a:rPr lang="zh-CN" sz="1775" dirty="0" smtClean="0">
                <a:sym typeface="+mn-ea"/>
              </a:rPr>
              <a:t>？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底气 自信 硬（别怕质疑</a:t>
            </a:r>
            <a:r>
              <a:rPr lang="zh-CN" sz="1775" dirty="0" smtClean="0">
                <a:sym typeface="+mn-ea"/>
              </a:rPr>
              <a:t>）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发散回答、回答不了的问题  分析思路</a:t>
            </a:r>
            <a:endParaRPr lang="zh-CN" sz="1780" dirty="0" smtClean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找他们公司产品（公司官网），然后假设你去做，需要什么技术架构（自己的见解）</a:t>
            </a:r>
            <a:endParaRPr lang="zh-CN" sz="1775" dirty="0" smtClean="0">
              <a:sym typeface="+mn-ea"/>
            </a:endParaRPr>
          </a:p>
          <a:p>
            <a:pPr lvl="1"/>
            <a:r>
              <a:rPr lang="zh-CN" sz="1775" dirty="0" smtClean="0">
                <a:sym typeface="+mn-ea"/>
              </a:rPr>
              <a:t>结巴要运用的淋漓尽致</a:t>
            </a:r>
            <a:endParaRPr lang="zh-CN" sz="1775" dirty="0" smtClean="0">
              <a:sym typeface="+mn-ea"/>
            </a:endParaRPr>
          </a:p>
          <a:p>
            <a:r>
              <a:rPr lang="zh-CN" sz="2000" dirty="0" smtClean="0">
                <a:sym typeface="+mn-ea"/>
              </a:rPr>
              <a:t>结束：面试官问你有什么还需要问我的问题（探讨技术，</a:t>
            </a:r>
            <a:endParaRPr lang="zh-CN" sz="2000" dirty="0" smtClean="0">
              <a:sym typeface="+mn-ea"/>
            </a:endParaRPr>
          </a:p>
          <a:p>
            <a:r>
              <a:rPr lang="zh-CN" sz="2000" dirty="0" smtClean="0">
                <a:sym typeface="+mn-ea"/>
              </a:rPr>
              <a:t>询问自己的不足，录用我？）</a:t>
            </a:r>
            <a:endParaRPr lang="zh-CN" sz="2000" dirty="0" smtClean="0">
              <a:sym typeface="+mn-ea"/>
            </a:endParaRPr>
          </a:p>
          <a:p>
            <a:r>
              <a:rPr lang="zh-CN" sz="2000" dirty="0" smtClean="0">
                <a:sym typeface="+mn-ea"/>
              </a:rPr>
              <a:t>回家总结：录音、有被虐的问题回家找找方案，虐下一家的面试官</a:t>
            </a:r>
            <a:endParaRPr lang="zh-CN" sz="2000" dirty="0" smtClean="0">
              <a:sym typeface="+mn-ea"/>
            </a:endParaRPr>
          </a:p>
          <a:p>
            <a:endParaRPr lang="zh-CN" sz="20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 smtClean="0">
                <a:solidFill>
                  <a:schemeClr val="tx1"/>
                </a:solidFill>
                <a:sym typeface="+mn-ea"/>
              </a:rPr>
              <a:t>人事。。。老油条</a:t>
            </a:r>
            <a:endParaRPr lang="zh-CN" altLang="zh-CN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805" y="1444625"/>
            <a:ext cx="9587865" cy="502158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endParaRPr lang="zh-CN" sz="2000" dirty="0" smtClean="0">
              <a:sym typeface="+mn-ea"/>
            </a:endParaRPr>
          </a:p>
          <a:p>
            <a:r>
              <a:rPr lang="zh-CN" sz="2000" dirty="0" smtClean="0">
                <a:sym typeface="+mn-ea"/>
              </a:rPr>
              <a:t>职业规划</a:t>
            </a:r>
            <a:r>
              <a:rPr lang="en-US" altLang="zh-CN" sz="2000" dirty="0" smtClean="0">
                <a:sym typeface="+mn-ea"/>
              </a:rPr>
              <a:t>...</a:t>
            </a:r>
            <a:endParaRPr lang="en-US" altLang="zh-CN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期望的薪资，不着急回答，</a:t>
            </a:r>
            <a:r>
              <a:rPr lang="zh-CN" altLang="en-US" sz="2000" dirty="0" smtClean="0">
                <a:sym typeface="+mn-ea"/>
              </a:rPr>
              <a:t>工资可以降降吗？ 呵呵</a:t>
            </a:r>
            <a:r>
              <a:rPr lang="en-US" altLang="zh-CN" sz="2000" dirty="0" smtClean="0">
                <a:sym typeface="+mn-ea"/>
              </a:rPr>
              <a:t>~</a:t>
            </a:r>
            <a:endParaRPr lang="en-US" altLang="zh-CN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离职原因？</a:t>
            </a:r>
            <a:endParaRPr lang="zh-CN" altLang="en-US" sz="1775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上家公司在哪里？</a:t>
            </a:r>
            <a:endParaRPr lang="zh-CN" altLang="en-US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住哪里？单身</a:t>
            </a:r>
            <a:r>
              <a:rPr lang="zh-CN" altLang="en-US" sz="2000" dirty="0" smtClean="0">
                <a:sym typeface="+mn-ea"/>
              </a:rPr>
              <a:t>吗？</a:t>
            </a:r>
            <a:endParaRPr lang="zh-CN" altLang="en-US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你为什么来北京（城市）发展？</a:t>
            </a:r>
            <a:endParaRPr lang="zh-CN" altLang="en-US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要问公司的问题：</a:t>
            </a:r>
            <a:endParaRPr lang="zh-CN" altLang="en-US" sz="2000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775" dirty="0" smtClean="0">
                <a:sym typeface="+mn-ea"/>
              </a:rPr>
              <a:t>薪资、福利、加班情况及有无加班费、年终奖、年假、有无培训等。</a:t>
            </a:r>
            <a:endParaRPr lang="zh-CN" altLang="en-US" sz="1775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775" dirty="0" smtClean="0">
                <a:sym typeface="+mn-ea"/>
              </a:rPr>
              <a:t>所在部门的规模、发展计划，个人的成长机会。</a:t>
            </a:r>
            <a:endParaRPr lang="zh-CN" altLang="en-US" sz="1775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775" dirty="0" smtClean="0">
                <a:sym typeface="+mn-ea"/>
              </a:rPr>
              <a:t>自己的工作内容及可能的发展机会等。</a:t>
            </a:r>
            <a:endParaRPr lang="zh-CN" altLang="en-US" sz="1775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775" dirty="0" smtClean="0">
                <a:sym typeface="+mn-ea"/>
              </a:rPr>
              <a:t>向人事提问时最好不要一开始就谈工资，还有不要问太多可能留下不好印象的问题</a:t>
            </a:r>
            <a:endParaRPr lang="en-US" altLang="zh-CN" sz="20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 smtClean="0">
                <a:solidFill>
                  <a:schemeClr val="tx1"/>
                </a:solidFill>
                <a:sym typeface="+mn-ea"/>
              </a:rPr>
              <a:t>人事。。。老油条</a:t>
            </a:r>
            <a:endParaRPr lang="zh-CN" altLang="zh-CN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805" y="1444625"/>
            <a:ext cx="9587865" cy="5021580"/>
          </a:xfrm>
        </p:spPr>
        <p:txBody>
          <a:bodyPr>
            <a:normAutofit/>
          </a:bodyPr>
          <a:p>
            <a:pPr marL="0" indent="0">
              <a:buNone/>
            </a:pPr>
            <a:endParaRPr lang="zh-CN" sz="2000" dirty="0" smtClean="0">
              <a:sym typeface="+mn-ea"/>
            </a:endParaRPr>
          </a:p>
          <a:p>
            <a:r>
              <a:rPr lang="en-US" altLang="zh-CN" sz="2000" dirty="0" smtClean="0">
                <a:sym typeface="+mn-ea"/>
              </a:rPr>
              <a:t>你认为你的优点和缺点有哪些？</a:t>
            </a:r>
            <a:endParaRPr lang="en-US" altLang="zh-CN" sz="2000" dirty="0" smtClean="0">
              <a:sym typeface="+mn-ea"/>
            </a:endParaRPr>
          </a:p>
          <a:p>
            <a:pPr lvl="1"/>
            <a:r>
              <a:rPr lang="zh-CN" altLang="en-US" sz="1775" dirty="0" smtClean="0">
                <a:sym typeface="+mn-ea"/>
              </a:rPr>
              <a:t>说你生活上的缺点，工作上的优点</a:t>
            </a:r>
            <a:endParaRPr lang="zh-CN" altLang="en-US" sz="1775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入职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805" y="1444625"/>
            <a:ext cx="8915400" cy="4263390"/>
          </a:xfrm>
        </p:spPr>
        <p:txBody>
          <a:bodyPr>
            <a:normAutofit/>
          </a:bodyPr>
          <a:p>
            <a:r>
              <a:rPr lang="zh-CN" altLang="en-US" sz="2000" dirty="0" smtClean="0">
                <a:sym typeface="+mn-ea"/>
              </a:rPr>
              <a:t>智商不够，情商来凑</a:t>
            </a:r>
            <a:endParaRPr lang="zh-CN" altLang="en-US" sz="20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简历展示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sz="1800">
                <a:sym typeface="+mn-ea"/>
              </a:rPr>
              <a:t>邮箱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>
                <a:sym typeface="+mn-ea"/>
              </a:rPr>
              <a:t>专业技能 条理清楚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>
                <a:sym typeface="+mn-ea"/>
              </a:rPr>
              <a:t>项目经验（适度封装</a:t>
            </a:r>
            <a:r>
              <a:rPr lang="zh-CN" altLang="en-US" sz="1800">
                <a:sym typeface="+mn-ea"/>
              </a:rPr>
              <a:t>，</a:t>
            </a:r>
            <a:r>
              <a:rPr lang="en-US" altLang="zh-CN" sz="1800">
                <a:sym typeface="+mn-ea"/>
              </a:rPr>
              <a:t>4-5</a:t>
            </a:r>
            <a:r>
              <a:rPr lang="zh-CN" altLang="en-US" sz="1800">
                <a:sym typeface="+mn-ea"/>
              </a:rPr>
              <a:t>个即可）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项目描述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项目架构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项目出现的问题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项目优化点</a:t>
            </a:r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8165465" y="624205"/>
            <a:ext cx="2856865" cy="19526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以下言论仅代表个人多年来就业辅导的感悟！！！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34950" y="1937441"/>
            <a:ext cx="11934471" cy="24195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7000">
                <a:srgbClr val="3B6431"/>
              </a:gs>
              <a:gs pos="54000">
                <a:srgbClr val="3B6431"/>
              </a:gs>
              <a:gs pos="12000">
                <a:schemeClr val="accent4">
                  <a:lumMod val="75000"/>
                  <a:alpha val="28000"/>
                </a:schemeClr>
              </a:gs>
              <a:gs pos="83000">
                <a:schemeClr val="accent4">
                  <a:lumMod val="75000"/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815" b="90191" l="16667" r="86232">
                        <a14:foregroundMark x1="43116" y1="16349" x2="43116" y2="11172"/>
                        <a14:foregroundMark x1="43116" y1="11172" x2="46019" y2="6806"/>
                        <a14:foregroundMark x1="50952" y1="4818" x2="53261" y2="4087"/>
                        <a14:foregroundMark x1="46893" y1="6104" x2="47641" y2="5867"/>
                        <a14:foregroundMark x1="53261" y1="4087" x2="59356" y2="4545"/>
                        <a14:foregroundMark x1="61373" y1="5376" x2="65580" y2="8992"/>
                        <a14:foregroundMark x1="68085" y1="16341" x2="68479" y2="17495"/>
                        <a14:foregroundMark x1="65580" y1="8992" x2="66989" y2="13125"/>
                        <a14:foregroundMark x1="51629" y1="5334" x2="55435" y2="4905"/>
                        <a14:foregroundMark x1="55435" y1="4905" x2="59021" y2="4905"/>
                        <a14:foregroundMark x1="25438" y1="37148" x2="24275" y2="38147"/>
                        <a14:foregroundMark x1="24275" y1="38147" x2="19565" y2="58038"/>
                        <a14:foregroundMark x1="35257" y1="37397" x2="23913" y2="45232"/>
                        <a14:foregroundMark x1="38671" y1="35039" x2="35508" y2="37223"/>
                        <a14:foregroundMark x1="23913" y1="45232" x2="21739" y2="47956"/>
                        <a14:foregroundMark x1="42621" y1="34905" x2="40217" y2="37875"/>
                        <a14:foregroundMark x1="44935" y1="32046" x2="43746" y2="33516"/>
                        <a14:foregroundMark x1="40217" y1="37875" x2="25362" y2="47411"/>
                        <a14:foregroundMark x1="25362" y1="47411" x2="17029" y2="58311"/>
                        <a14:foregroundMark x1="17029" y1="58311" x2="14855" y2="64578"/>
                        <a14:foregroundMark x1="14855" y1="64578" x2="16667" y2="70300"/>
                        <a14:foregroundMark x1="16667" y1="70300" x2="25725" y2="73569"/>
                        <a14:foregroundMark x1="33242" y1="69237" x2="53623" y2="57493"/>
                        <a14:foregroundMark x1="28664" y1="71875" x2="32135" y2="69875"/>
                        <a14:foregroundMark x1="25725" y1="73569" x2="27143" y2="72752"/>
                        <a14:foregroundMark x1="53623" y1="57493" x2="65217" y2="44959"/>
                        <a14:foregroundMark x1="65217" y1="44959" x2="65580" y2="38965"/>
                        <a14:foregroundMark x1="65580" y1="38965" x2="63768" y2="33787"/>
                        <a14:foregroundMark x1="63768" y1="33787" x2="47076" y2="31819"/>
                        <a14:foregroundMark x1="76812" y1="41689" x2="88768" y2="56403"/>
                        <a14:foregroundMark x1="88768" y1="56403" x2="89855" y2="62125"/>
                        <a14:foregroundMark x1="89855" y1="62125" x2="86232" y2="67030"/>
                        <a14:foregroundMark x1="86232" y1="67030" x2="81159" y2="61853"/>
                        <a14:foregroundMark x1="81159" y1="61853" x2="81522" y2="53134"/>
                        <a14:foregroundMark x1="81522" y1="53134" x2="76449" y2="42779"/>
                        <a14:foregroundMark x1="76449" y1="42779" x2="76812" y2="41144"/>
                        <a14:backgroundMark x1="44203" y1="27793" x2="44203" y2="27793"/>
                        <a14:backgroundMark x1="43841" y1="25886" x2="40942" y2="30790"/>
                        <a14:backgroundMark x1="40942" y1="30790" x2="33333" y2="32425"/>
                        <a14:backgroundMark x1="33333" y1="32425" x2="40580" y2="31608"/>
                        <a14:backgroundMark x1="40580" y1="31608" x2="45652" y2="27520"/>
                        <a14:backgroundMark x1="45652" y1="27520" x2="43116" y2="26975"/>
                        <a14:backgroundMark x1="43478" y1="24523" x2="43478" y2="24251"/>
                        <a14:backgroundMark x1="43478" y1="24251" x2="44565" y2="25886"/>
                        <a14:backgroundMark x1="32246" y1="33515" x2="26087" y2="33787"/>
                        <a14:backgroundMark x1="26087" y1="33515" x2="35145" y2="31880"/>
                        <a14:backgroundMark x1="69203" y1="13896" x2="68116" y2="15531"/>
                        <a14:backgroundMark x1="68478" y1="15531" x2="68116" y2="16349"/>
                        <a14:backgroundMark x1="68841" y1="17439" x2="71739" y2="27793"/>
                        <a14:backgroundMark x1="64493" y1="27793" x2="71014" y2="29973"/>
                        <a14:backgroundMark x1="49275" y1="3542" x2="46377" y2="4905"/>
                        <a14:backgroundMark x1="46377" y1="5722" x2="45290" y2="6267"/>
                        <a14:backgroundMark x1="59783" y1="4087" x2="62319" y2="4360"/>
                        <a14:backgroundMark x1="28261" y1="61853" x2="28623" y2="63760"/>
                        <a14:backgroundMark x1="28623" y1="68120" x2="28261" y2="68937"/>
                        <a14:backgroundMark x1="28986" y1="71935" x2="28623" y2="73025"/>
                        <a14:backgroundMark x1="28986" y1="71117" x2="28986" y2="71935"/>
                        <a14:backgroundMark x1="28261" y1="73842" x2="28261" y2="75204"/>
                      </a14:backgroundRemoval>
                    </a14:imgEffect>
                  </a14:imgLayer>
                </a14:imgProps>
              </a:ext>
            </a:extLst>
          </a:blip>
          <a:srcRect l="14350" t="2549" r="7433" b="20596"/>
          <a:stretch>
            <a:fillRect/>
          </a:stretch>
        </p:blipFill>
        <p:spPr>
          <a:xfrm>
            <a:off x="6706171" y="512302"/>
            <a:ext cx="4172892" cy="5447151"/>
          </a:xfrm>
          <a:prstGeom prst="rect">
            <a:avLst/>
          </a:prstGeom>
          <a:ln>
            <a:noFill/>
            <a:prstDash val="sysDot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7" r="8066"/>
          <a:stretch>
            <a:fillRect/>
          </a:stretch>
        </p:blipFill>
        <p:spPr>
          <a:xfrm>
            <a:off x="3914423" y="5057422"/>
            <a:ext cx="8266288" cy="18750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98761" y="5173569"/>
            <a:ext cx="3670996" cy="923330"/>
          </a:xfrm>
          <a:prstGeom prst="rect">
            <a:avLst/>
          </a:prstGeom>
          <a:noFill/>
          <a:scene3d>
            <a:camera prst="orthographicFront"/>
            <a:lightRig rig="sunrise" dir="t"/>
          </a:scene3d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1000" endPos="32000" dist="60007" dir="5400000" sy="-100000" algn="bl" rotWithShape="0"/>
                </a:effectLst>
              </a:rPr>
              <a:t>马士兵教育</a:t>
            </a:r>
            <a:endParaRPr kumimoji="1"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1000" endPos="32000" dist="60007" dir="5400000" sy="-100000" algn="bl" rotWithShape="0"/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77" y="5337790"/>
            <a:ext cx="734084" cy="621969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grpSp>
        <p:nvGrpSpPr>
          <p:cNvPr id="15" name="组合 14"/>
          <p:cNvGrpSpPr/>
          <p:nvPr/>
        </p:nvGrpSpPr>
        <p:grpSpPr>
          <a:xfrm>
            <a:off x="885643" y="1950012"/>
            <a:ext cx="2572217" cy="2407012"/>
            <a:chOff x="501281" y="2645672"/>
            <a:chExt cx="2572217" cy="2407012"/>
          </a:xfrm>
          <a:effectLst>
            <a:reflection blurRad="6350" stA="21000" endPos="92000" dist="101600" dir="5400000" sy="-100000" algn="bl" rotWithShape="0"/>
          </a:effectLst>
        </p:grpSpPr>
        <p:sp>
          <p:nvSpPr>
            <p:cNvPr id="16" name="矩形 15"/>
            <p:cNvSpPr/>
            <p:nvPr/>
          </p:nvSpPr>
          <p:spPr>
            <a:xfrm>
              <a:off x="501281" y="2645672"/>
              <a:ext cx="2572215" cy="8023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100</a:t>
              </a:r>
              <a:r>
                <a:rPr lang="zh-CN" altLang="en-US"/>
                <a:t>万</a:t>
              </a:r>
              <a:r>
                <a:rPr lang="en-US" altLang="zh-CN"/>
                <a:t>+</a:t>
              </a:r>
              <a:r>
                <a:rPr lang="zh-CN" altLang="en-US"/>
                <a:t>人次直接受益</a:t>
              </a: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1282" y="3448010"/>
              <a:ext cx="2572215" cy="8023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30000</a:t>
              </a:r>
              <a:r>
                <a:rPr lang="zh-CN" altLang="en-US"/>
                <a:t>人次面授经验</a:t>
              </a: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1283" y="4250347"/>
              <a:ext cx="2572215" cy="8023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数不胜数年薪百万学员</a:t>
              </a:r>
              <a:endParaRPr lang="zh-CN" altLang="en-US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322504" y="6013269"/>
            <a:ext cx="474111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经典视频下载次数已超过</a:t>
            </a:r>
            <a:endParaRPr lang="zh-CN" altLang="en-US" sz="32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48040" y="6448258"/>
            <a:ext cx="169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27000</a:t>
            </a:r>
            <a:r>
              <a:rPr lang="zh-CN" altLang="en-US" sz="2400"/>
              <a:t>万次</a:t>
            </a:r>
            <a:endParaRPr lang="zh-CN" altLang="en-US" sz="2400"/>
          </a:p>
        </p:txBody>
      </p:sp>
      <p:sp>
        <p:nvSpPr>
          <p:cNvPr id="36" name="文本框 35"/>
          <p:cNvSpPr txBox="1"/>
          <p:nvPr/>
        </p:nvSpPr>
        <p:spPr>
          <a:xfrm>
            <a:off x="3977797" y="1991750"/>
            <a:ext cx="2861681" cy="2259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1994-1999 </a:t>
            </a:r>
            <a:r>
              <a:rPr lang="zh-CN" altLang="en-US" sz="1600" dirty="0"/>
              <a:t>年就读于清华大学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推动</a:t>
            </a:r>
            <a:r>
              <a:rPr lang="en-GB" altLang="zh-CN" sz="1600" dirty="0"/>
              <a:t>Java</a:t>
            </a:r>
            <a:r>
              <a:rPr lang="zh-CN" altLang="en-US" sz="1600" dirty="0"/>
              <a:t>生根中国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推动大数据生根中国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推动</a:t>
            </a:r>
            <a:r>
              <a:rPr lang="en-GB" altLang="zh-CN" sz="1600" dirty="0"/>
              <a:t>AI</a:t>
            </a:r>
            <a:r>
              <a:rPr lang="zh-CN" altLang="en-US" sz="1600" dirty="0"/>
              <a:t>生根中国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免费教育的倡导者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腾讯课堂认证名师</a:t>
            </a:r>
            <a:endParaRPr kumimoji="1"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8764" y="3089109"/>
            <a:ext cx="11934471" cy="32978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7000">
                <a:srgbClr val="3B6431"/>
              </a:gs>
              <a:gs pos="54000">
                <a:srgbClr val="3B6431"/>
              </a:gs>
              <a:gs pos="12000">
                <a:schemeClr val="accent4">
                  <a:lumMod val="75000"/>
                  <a:alpha val="28000"/>
                </a:schemeClr>
              </a:gs>
              <a:gs pos="83000">
                <a:schemeClr val="accent4">
                  <a:lumMod val="75000"/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34127" y1="67956" x2="34152" y2="56812"/>
                        <a14:foregroundMark x1="34152" y1="56812" x2="39509" y2="48743"/>
                        <a14:foregroundMark x1="39509" y1="48743" x2="48115" y2="49339"/>
                        <a14:foregroundMark x1="48115" y1="49339" x2="49182" y2="60516"/>
                        <a14:foregroundMark x1="49182" y1="60516" x2="42188" y2="67989"/>
                        <a14:foregroundMark x1="42188" y1="67989" x2="34499" y2="67692"/>
                        <a14:foregroundMark x1="76587" y1="71230" x2="76587" y2="71230"/>
                        <a14:foregroundMark x1="76786" y1="69213" x2="77927" y2="68948"/>
                        <a14:backgroundMark x1="62748" y1="72751" x2="79291" y2="70470"/>
                        <a14:backgroundMark x1="79291" y1="70470" x2="86607" y2="65509"/>
                        <a14:backgroundMark x1="86607" y1="65509" x2="86483" y2="78472"/>
                        <a14:backgroundMark x1="86483" y1="78472" x2="80407" y2="87698"/>
                        <a14:backgroundMark x1="80407" y1="87698" x2="71404" y2="93485"/>
                        <a14:backgroundMark x1="71404" y1="93485" x2="62822" y2="94643"/>
                        <a14:backgroundMark x1="62822" y1="94643" x2="58780" y2="82407"/>
                        <a14:backgroundMark x1="58780" y1="82407" x2="63517" y2="72751"/>
                        <a14:backgroundMark x1="63889" y1="43188" x2="80531" y2="43419"/>
                        <a14:backgroundMark x1="80531" y1="43419" x2="81324" y2="29663"/>
                        <a14:backgroundMark x1="81324" y1="29663" x2="69841" y2="12401"/>
                        <a14:backgroundMark x1="69841" y1="12401" x2="62078" y2="9821"/>
                        <a14:backgroundMark x1="62078" y1="9821" x2="55952" y2="17394"/>
                        <a14:backgroundMark x1="55952" y1="17394" x2="56374" y2="29233"/>
                        <a14:backgroundMark x1="56374" y1="29233" x2="63889" y2="43684"/>
                      </a14:backgroundRemoval>
                    </a14:imgEffect>
                  </a14:imgLayer>
                </a14:imgProps>
              </a:ext>
            </a:extLst>
          </a:blip>
          <a:srcRect l="15472" t="39650" r="11735" b="24559"/>
          <a:stretch>
            <a:fillRect/>
          </a:stretch>
        </p:blipFill>
        <p:spPr>
          <a:xfrm rot="5930082">
            <a:off x="4749999" y="-322691"/>
            <a:ext cx="3066628" cy="1130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47941" y="3470180"/>
            <a:ext cx="5493812" cy="2535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腾讯课堂认证机构的课程保障：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带有认证标记的机构经过腾讯课堂官方认证，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其课程是该类目下的优质课程。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认证机构的课程将提供更标准和优质的服务，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如试学、课件可下载、配套习题练习、作业批改等，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学生可在该机构获得完整学习计划和优秀老师指导。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" y="3259157"/>
            <a:ext cx="3885687" cy="183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圆角矩形 9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33450" y="1085921"/>
            <a:ext cx="11934471" cy="1599791"/>
          </a:xfrm>
          <a:prstGeom prst="rect">
            <a:avLst/>
          </a:prstGeom>
          <a:gradFill>
            <a:gsLst>
              <a:gs pos="0">
                <a:schemeClr val="accent3">
                  <a:alpha val="0"/>
                  <a:lumMod val="100000"/>
                </a:schemeClr>
              </a:gs>
              <a:gs pos="11000">
                <a:schemeClr val="accent3">
                  <a:alpha val="55000"/>
                  <a:lumMod val="100000"/>
                </a:schemeClr>
              </a:gs>
              <a:gs pos="82000">
                <a:schemeClr val="accent3">
                  <a:lumMod val="100000"/>
                  <a:alpha val="54000"/>
                </a:schemeClr>
              </a:gs>
              <a:gs pos="100000">
                <a:schemeClr val="accent3">
                  <a:lumMod val="10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7941" y="1430683"/>
            <a:ext cx="3185487" cy="1289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不受地域和时间的限制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省时间省钱省精力而且效率高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和工作、学习可以并行展开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760215" y="1554819"/>
            <a:ext cx="2698175" cy="661078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/>
              <a:t>在线教育的趋势</a:t>
            </a:r>
            <a:endParaRPr kumimoji="1" lang="zh-CN" altLang="en-US" sz="2800" b="1"/>
          </a:p>
        </p:txBody>
      </p:sp>
      <p:sp>
        <p:nvSpPr>
          <p:cNvPr id="16" name="文本框 15"/>
          <p:cNvSpPr txBox="1"/>
          <p:nvPr/>
        </p:nvSpPr>
        <p:spPr>
          <a:xfrm>
            <a:off x="4747941" y="1430683"/>
            <a:ext cx="3185487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不受地域和时间的限制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省时间省钱省精力而且效率高</a:t>
            </a:r>
            <a:endParaRPr lang="en-US" altLang="zh-CN"/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222979" y="1844675"/>
            <a:ext cx="2954655" cy="458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别人都在做，你还在犹豫？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mashibing.com/imgs/t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5" y="1101926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http://www.mashibing.com/imgs/t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3" y="2285811"/>
            <a:ext cx="3576120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mashibing.com/imgs/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027" y="1101226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mashibing.com/imgs/t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32" y="3566681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http://www.mashibing.com/imgs/t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80" y="4881676"/>
            <a:ext cx="3576120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4" descr="http://www.mashibing.com/imgs/t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86" y="2235370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8" descr="http://www.mashibing.com/imgs/t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79" y="3513323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6" descr="http://www.mashibing.com/imgs/t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72" y="4882178"/>
            <a:ext cx="3576119" cy="1788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圆角矩形 10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27" y="4275987"/>
            <a:ext cx="1658654" cy="184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47" y="991498"/>
            <a:ext cx="1670878" cy="1863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0" y="1340755"/>
            <a:ext cx="1841995" cy="2762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00" y="986057"/>
            <a:ext cx="2104882" cy="3157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32" y="604968"/>
            <a:ext cx="2322815" cy="30970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9517" y="2854859"/>
            <a:ext cx="9152965" cy="12885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更多，更强，更专业，来自企业的大牛老师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04" y="4275987"/>
            <a:ext cx="1658654" cy="1849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1" y="4275987"/>
            <a:ext cx="1658654" cy="1849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58" y="4275987"/>
            <a:ext cx="1658654" cy="18498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697070" y="892810"/>
            <a:ext cx="104772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400" b="1">
                <a:latin typeface="Footlight MT Light" panose="0204060206030A020304" pitchFamily="18" charset="0"/>
              </a:rPr>
              <a:t>S</a:t>
            </a:r>
            <a:endParaRPr kumimoji="1" lang="zh-CN" altLang="en-US" sz="34400" b="1">
              <a:latin typeface="Footlight MT Light" panose="0204060206030A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74367" y="892810"/>
            <a:ext cx="104772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400" b="1">
                <a:latin typeface="Footlight MT Light" panose="0204060206030A020304" pitchFamily="18" charset="0"/>
              </a:rPr>
              <a:t>V</a:t>
            </a:r>
            <a:endParaRPr kumimoji="1" lang="zh-CN" altLang="en-US" sz="34400" b="1">
              <a:latin typeface="Footlight MT Light" panose="0204060206030A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3393" y="3988813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/>
              <a:t>速成讲师，无实际开发经验二三线讲师</a:t>
            </a:r>
            <a:endParaRPr kumimoji="1" lang="zh-CN" altLang="en-US" sz="1400"/>
          </a:p>
        </p:txBody>
      </p:sp>
      <p:sp>
        <p:nvSpPr>
          <p:cNvPr id="6" name="圆角矩形 5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6578" y="4006787"/>
            <a:ext cx="5187949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400"/>
              <a:t>腾讯官方认真，经验丰富一线名师，最年轻的阿里</a:t>
            </a:r>
            <a:r>
              <a:rPr kumimoji="1" lang="en-US" altLang="zh-CN" sz="1400"/>
              <a:t>P7</a:t>
            </a:r>
            <a:endParaRPr kumimoji="1"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7143393" y="2334544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/>
              <a:t>仅是指导写简历，局限于国内</a:t>
            </a:r>
            <a:endParaRPr kumimoji="1" lang="zh-CN" altLang="en-US" sz="1400"/>
          </a:p>
        </p:txBody>
      </p:sp>
      <p:sp>
        <p:nvSpPr>
          <p:cNvPr id="11" name="矩形 10"/>
          <p:cNvSpPr/>
          <p:nvPr/>
        </p:nvSpPr>
        <p:spPr>
          <a:xfrm>
            <a:off x="474130" y="2334544"/>
            <a:ext cx="6260398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400"/>
              <a:t>就业服务从国内延伸至国际、特此开通国际视野业务，全球化猎头</a:t>
            </a:r>
            <a:r>
              <a:rPr kumimoji="1" lang="en-US" altLang="zh-CN" sz="1400"/>
              <a:t>/</a:t>
            </a:r>
            <a:r>
              <a:rPr kumimoji="1" lang="zh-CN" altLang="en-US" sz="1400"/>
              <a:t>内推服务</a:t>
            </a:r>
            <a:endParaRPr kumimoji="1"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2077156" y="4861789"/>
            <a:ext cx="4657375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400" dirty="0"/>
              <a:t>精细打磨的线下课程，无缝迁移至线上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7143398" y="4861788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/>
              <a:t>没有线下打磨这个环节，课时有待考究</a:t>
            </a:r>
            <a:endParaRPr kumimoji="1" lang="zh-CN" altLang="en-US" sz="1400"/>
          </a:p>
        </p:txBody>
      </p:sp>
      <p:sp>
        <p:nvSpPr>
          <p:cNvPr id="14" name="矩形 13"/>
          <p:cNvSpPr/>
          <p:nvPr/>
        </p:nvSpPr>
        <p:spPr>
          <a:xfrm>
            <a:off x="2619022" y="5712513"/>
            <a:ext cx="4115509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400"/>
              <a:t>马老师从业二十年来的大牛学生就是你的人脉</a:t>
            </a:r>
            <a:endParaRPr kumimoji="1" lang="zh-CN" altLang="en-US" sz="1400"/>
          </a:p>
        </p:txBody>
      </p:sp>
      <p:sp>
        <p:nvSpPr>
          <p:cNvPr id="15" name="矩形 14"/>
          <p:cNvSpPr/>
          <p:nvPr/>
        </p:nvSpPr>
        <p:spPr>
          <a:xfrm>
            <a:off x="7143398" y="5712511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/>
              <a:t>这个话题有点残酷</a:t>
            </a:r>
            <a:endParaRPr kumimoji="1" lang="zh-CN" altLang="en-US" sz="1400"/>
          </a:p>
        </p:txBody>
      </p:sp>
      <p:sp>
        <p:nvSpPr>
          <p:cNvPr id="16" name="矩形 15"/>
          <p:cNvSpPr/>
          <p:nvPr/>
        </p:nvSpPr>
        <p:spPr>
          <a:xfrm>
            <a:off x="948264" y="3169761"/>
            <a:ext cx="5786265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1400"/>
              <a:t>海内外的研发团队合力更新课程内容，迄今为止累计</a:t>
            </a:r>
            <a:r>
              <a:rPr kumimoji="1" lang="en-US" altLang="zh-CN" sz="1400"/>
              <a:t>28</a:t>
            </a:r>
            <a:r>
              <a:rPr kumimoji="1" lang="zh-CN" altLang="en-US" sz="1400"/>
              <a:t>次课程升级</a:t>
            </a:r>
            <a:endParaRPr kumimoji="1" lang="zh-CN" altLang="en-US" sz="1400"/>
          </a:p>
        </p:txBody>
      </p:sp>
      <p:sp>
        <p:nvSpPr>
          <p:cNvPr id="17" name="矩形 16"/>
          <p:cNvSpPr/>
          <p:nvPr/>
        </p:nvSpPr>
        <p:spPr>
          <a:xfrm>
            <a:off x="7143395" y="3169761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/>
              <a:t>更新迭代慢，无法实时跟进前沿技术</a:t>
            </a:r>
            <a:endParaRPr kumimoji="1" lang="zh-CN" altLang="en-US" sz="1400"/>
          </a:p>
        </p:txBody>
      </p:sp>
      <p:sp>
        <p:nvSpPr>
          <p:cNvPr id="21" name="矩形 20"/>
          <p:cNvSpPr/>
          <p:nvPr/>
        </p:nvSpPr>
        <p:spPr>
          <a:xfrm>
            <a:off x="7143393" y="1515492"/>
            <a:ext cx="4397729" cy="6115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69000">
                <a:schemeClr val="bg1">
                  <a:lumMod val="75000"/>
                  <a:lumOff val="25000"/>
                </a:schemeClr>
              </a:gs>
              <a:gs pos="78000">
                <a:schemeClr val="bg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  <a:lumMod val="72000"/>
                  <a:lumOff val="28000"/>
                </a:schemeClr>
              </a:gs>
            </a:gsLst>
            <a:lin ang="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200" b="1"/>
              <a:t>他们</a:t>
            </a:r>
            <a:endParaRPr kumimoji="1" lang="zh-CN" altLang="en-US" sz="3200" b="1"/>
          </a:p>
        </p:txBody>
      </p:sp>
      <p:sp>
        <p:nvSpPr>
          <p:cNvPr id="22" name="矩形 21"/>
          <p:cNvSpPr/>
          <p:nvPr/>
        </p:nvSpPr>
        <p:spPr>
          <a:xfrm>
            <a:off x="234950" y="1515492"/>
            <a:ext cx="6499578" cy="611577"/>
          </a:xfrm>
          <a:prstGeom prst="rect">
            <a:avLst/>
          </a:prstGeom>
          <a:gradFill>
            <a:gsLst>
              <a:gs pos="0">
                <a:srgbClr val="3B6431">
                  <a:lumMod val="100000"/>
                </a:srgbClr>
              </a:gs>
              <a:gs pos="86000">
                <a:srgbClr val="3B6431"/>
              </a:gs>
              <a:gs pos="93000">
                <a:schemeClr val="accent4">
                  <a:alpha val="72000"/>
                  <a:lumMod val="80000"/>
                </a:schemeClr>
              </a:gs>
              <a:gs pos="100000">
                <a:schemeClr val="accent4">
                  <a:alpha val="0"/>
                  <a:lumMod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b="1" dirty="0"/>
              <a:t>入驻腾讯课堂  励志做更好的在线教育  </a:t>
            </a:r>
            <a:r>
              <a:rPr kumimoji="1" lang="zh-CN" altLang="en-US" sz="3600" b="1" dirty="0"/>
              <a:t>我们</a:t>
            </a:r>
            <a:endParaRPr kumimoji="1" lang="zh-CN" altLang="en-US" sz="3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简历指导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面试套路</a:t>
            </a:r>
            <a:br>
              <a: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面试成功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=30%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运气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+30%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套路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+40%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</a:t>
            </a:r>
            <a:endParaRPr lang="zh-CN" altLang="en-US" sz="24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										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马士兵教育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张富刚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82419" y="2891003"/>
            <a:ext cx="9321107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最贴合企业级需求的</a:t>
            </a:r>
            <a:r>
              <a:rPr lang="en-GB" altLang="zh-CN"/>
              <a:t>java</a:t>
            </a:r>
            <a:r>
              <a:rPr lang="zh-CN" altLang="en-US"/>
              <a:t>基础课程，向上有完整的知识点覆盖，除了语言自身，数据结构、算法、设计模式、框架思想，多领域实现；向下，生动清晰阐述</a:t>
            </a:r>
            <a:r>
              <a:rPr lang="en-GB" altLang="zh-CN"/>
              <a:t>JVM</a:t>
            </a:r>
            <a:r>
              <a:rPr lang="zh-CN" altLang="en-US"/>
              <a:t>原理，内存管理，垃圾回收算法，系统调用，多线程及各种锁实现源码分析，</a:t>
            </a:r>
            <a:r>
              <a:rPr lang="en-GB" altLang="zh-CN"/>
              <a:t>BIO/NIO/AIO</a:t>
            </a:r>
            <a:r>
              <a:rPr lang="zh-CN" altLang="en-US"/>
              <a:t>到</a:t>
            </a:r>
            <a:r>
              <a:rPr lang="en-GB" altLang="zh-CN"/>
              <a:t>Netty</a:t>
            </a:r>
            <a:r>
              <a:rPr lang="zh-CN" altLang="en-US"/>
              <a:t>源码原理，全程项目贯穿，推动理论实践，上课等于上班，经验超过传统教学后工作一年经验，夯实的课程内容保证你面试时气质、气场双优，同时我们设计课程更多的参考了架构师、大数据方向课程的依赖性，保证</a:t>
            </a:r>
            <a:r>
              <a:rPr lang="zh-CN" altLang="en-US">
                <a:solidFill>
                  <a:srgbClr val="FF0000"/>
                </a:solidFill>
              </a:rPr>
              <a:t>学有所用，用之不竭！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22473" y="1589709"/>
            <a:ext cx="4435830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GB" altLang="zh-CN" sz="3200" b="1"/>
              <a:t>Java</a:t>
            </a:r>
            <a:r>
              <a:rPr lang="zh-CN" altLang="en-US" sz="3200" b="1"/>
              <a:t>零基础后端工程师</a:t>
            </a:r>
            <a:endParaRPr kumimoji="1" lang="zh-CN" altLang="en-US" sz="32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66" y="1340667"/>
            <a:ext cx="2270093" cy="1276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82419" y="2891003"/>
            <a:ext cx="9321107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课程适合小白入门到高级，同时适合工作一两年的同学，因为我们的课程全程通过项目演变的过程，从传统单机到整合分布式缓存，高并发负载均衡技术，数据一致性方案，再到微服务，注册发现，路由熔断，统一配置管理，服务质量管理，中间件技术选型，底层原理源码分析，课程覆盖</a:t>
            </a:r>
            <a:r>
              <a:rPr lang="en-GB" altLang="zh-CN"/>
              <a:t>JAVA</a:t>
            </a:r>
            <a:r>
              <a:rPr lang="zh-CN" altLang="en-GB"/>
              <a:t>、</a:t>
            </a:r>
            <a:r>
              <a:rPr lang="en-GB" altLang="zh-CN"/>
              <a:t>spring</a:t>
            </a:r>
            <a:r>
              <a:rPr lang="zh-CN" altLang="en-US"/>
              <a:t>全家桶、</a:t>
            </a:r>
            <a:r>
              <a:rPr lang="en-GB" altLang="zh-CN"/>
              <a:t>kafka</a:t>
            </a:r>
            <a:r>
              <a:rPr lang="zh-CN" altLang="en-GB"/>
              <a:t>、</a:t>
            </a:r>
            <a:r>
              <a:rPr lang="zh-CN" altLang="en-US"/>
              <a:t>多种</a:t>
            </a:r>
            <a:r>
              <a:rPr lang="en-GB" altLang="zh-CN"/>
              <a:t>MQ</a:t>
            </a:r>
            <a:r>
              <a:rPr lang="zh-CN" altLang="en-GB"/>
              <a:t>、</a:t>
            </a:r>
            <a:r>
              <a:rPr lang="zh-CN" altLang="en-US"/>
              <a:t>缓存数据库技术、</a:t>
            </a:r>
            <a:r>
              <a:rPr lang="en-GB" altLang="zh-CN"/>
              <a:t>docker</a:t>
            </a:r>
            <a:r>
              <a:rPr lang="zh-CN" altLang="en-US"/>
              <a:t>容器</a:t>
            </a:r>
            <a:r>
              <a:rPr lang="en-GB" altLang="zh-CN"/>
              <a:t>k8s</a:t>
            </a:r>
            <a:r>
              <a:rPr lang="zh-CN" altLang="en-US"/>
              <a:t>部署，只要跟着课程走，不只会操作，还能领悟技术发展的因果关系，让您</a:t>
            </a:r>
            <a:r>
              <a:rPr lang="zh-CN" altLang="en-US">
                <a:solidFill>
                  <a:srgbClr val="FF0000"/>
                </a:solidFill>
              </a:rPr>
              <a:t>面试先人一步！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964" y="1386977"/>
            <a:ext cx="2255289" cy="126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64" y="1386978"/>
            <a:ext cx="2255289" cy="1268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67696" y="1599519"/>
            <a:ext cx="4435830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GB" altLang="zh-CN"/>
              <a:t>Java</a:t>
            </a:r>
            <a:r>
              <a:rPr lang="zh-CN" altLang="en-US"/>
              <a:t>高级互联网架构师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82419" y="2891003"/>
            <a:ext cx="9321107" cy="377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大数据不只是一个独立的学科了，架构师会用到很多分布式技术，来自于大数据生态，数据分析师必然基于大数据生态技术，测试工程师必然对接大数据生态技术之上，机器学习、人工智能离不开大数据的优质数据源，</a:t>
            </a:r>
            <a:r>
              <a:rPr lang="en-US" altLang="zh-CN"/>
              <a:t>2016</a:t>
            </a:r>
            <a:r>
              <a:rPr lang="zh-CN" altLang="en-US"/>
              <a:t>年国文红头文件</a:t>
            </a:r>
            <a:r>
              <a:rPr lang="en-US" altLang="zh-CN"/>
              <a:t>《</a:t>
            </a:r>
            <a:r>
              <a:rPr lang="zh-CN" altLang="en-US"/>
              <a:t>大数据发展计划纲要</a:t>
            </a:r>
            <a:r>
              <a:rPr lang="en-US" altLang="zh-CN"/>
              <a:t>》</a:t>
            </a:r>
            <a:r>
              <a:rPr lang="zh-CN" altLang="en-US"/>
              <a:t>后，政府项目，高等院校大数据专业，企税优策等都在扩大大数据技术的落地，因为大数据是刚需，是现代互联网的融合点，是每个人每个专业都要学习的技术！我们讲述</a:t>
            </a:r>
            <a:r>
              <a:rPr lang="en-GB" altLang="zh-CN"/>
              <a:t>hadoop</a:t>
            </a:r>
            <a:r>
              <a:rPr lang="zh-CN" altLang="en-US"/>
              <a:t>生态技术原理源码，数据加工治理，数据质量，数据仓库、</a:t>
            </a:r>
            <a:r>
              <a:rPr lang="en-GB" altLang="zh-CN"/>
              <a:t>ETL</a:t>
            </a:r>
            <a:r>
              <a:rPr lang="zh-CN" altLang="en-GB"/>
              <a:t>，</a:t>
            </a:r>
            <a:r>
              <a:rPr lang="zh-CN" altLang="en-US"/>
              <a:t>实时计算，技术选型，企业级大数据平台搭建，</a:t>
            </a:r>
            <a:r>
              <a:rPr lang="en-GB" altLang="zh-CN"/>
              <a:t>kylin</a:t>
            </a:r>
            <a:r>
              <a:rPr lang="zh-CN" altLang="en-GB"/>
              <a:t>、</a:t>
            </a:r>
            <a:r>
              <a:rPr lang="en-GB" altLang="zh-CN"/>
              <a:t>flink</a:t>
            </a:r>
            <a:r>
              <a:rPr lang="zh-CN" altLang="en-GB"/>
              <a:t>、</a:t>
            </a:r>
            <a:r>
              <a:rPr lang="en-GB" altLang="zh-CN"/>
              <a:t>nifi</a:t>
            </a:r>
            <a:r>
              <a:rPr lang="zh-CN" altLang="en-US"/>
              <a:t>等热点技术详解，附赠机器学习算法和部分人工智能算法，整合出量化投资项目，从理论到实践，为每个</a:t>
            </a:r>
            <a:r>
              <a:rPr lang="en-GB" altLang="zh-CN"/>
              <a:t>IT</a:t>
            </a:r>
            <a:r>
              <a:rPr lang="zh-CN" altLang="en-US"/>
              <a:t>人规划最精准的</a:t>
            </a:r>
            <a:r>
              <a:rPr lang="zh-CN" altLang="en-US">
                <a:solidFill>
                  <a:srgbClr val="FF0000"/>
                </a:solidFill>
              </a:rPr>
              <a:t>必经之路！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964" y="1386977"/>
            <a:ext cx="2255289" cy="126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64" y="1386978"/>
            <a:ext cx="2255289" cy="1268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64" y="1390308"/>
            <a:ext cx="2255289" cy="1268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87784" y="1599519"/>
            <a:ext cx="4815742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GB" altLang="zh-CN"/>
              <a:t>Python</a:t>
            </a:r>
            <a:r>
              <a:rPr lang="zh-CN" altLang="en-US"/>
              <a:t>大数据全栈工程师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82419" y="2891003"/>
            <a:ext cx="9321107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6</a:t>
            </a:r>
            <a:r>
              <a:rPr lang="zh-CN" altLang="en-US"/>
              <a:t>大真实企业级人工智能项目贯穿整个课程，具备一定的通用性， 算法的讲解通过类比生活中的事例来细腻的剖析每一个高深的算法，瞬间会让你有一种恍然大悟的感觉。这里可以负责任的告诉大家，本套课程只需要你具备初中三年级的数学水平就可以听的懂。算法中用到的数学知识，课程专门设计了一个程序员的数学模块来解决了大家的后顾之忧，程序员的数学模块，教学总耗时</a:t>
            </a:r>
            <a:r>
              <a:rPr lang="en-US" altLang="zh-CN"/>
              <a:t>30</a:t>
            </a:r>
            <a:r>
              <a:rPr lang="zh-CN" altLang="en-US"/>
              <a:t>小时，全面而细致的讲解了人工智能课程中所涉及的每一个数学知识点，复杂的事情，简单说，最轻松的方式助力您走上</a:t>
            </a:r>
            <a:r>
              <a:rPr lang="zh-CN" altLang="en-US">
                <a:solidFill>
                  <a:srgbClr val="FF0000"/>
                </a:solidFill>
              </a:rPr>
              <a:t>人生巅峰！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964" y="1386977"/>
            <a:ext cx="2255289" cy="126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64" y="1386978"/>
            <a:ext cx="2255289" cy="1268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64" y="1390308"/>
            <a:ext cx="2255289" cy="1268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64" y="1390309"/>
            <a:ext cx="2255289" cy="1268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86658" y="1599519"/>
            <a:ext cx="5416868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GB" altLang="zh-CN"/>
              <a:t>Python + AI </a:t>
            </a:r>
            <a:r>
              <a:rPr lang="zh-CN" altLang="en-US"/>
              <a:t>人工智能工程师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40882" y="1148244"/>
            <a:ext cx="2209716" cy="4420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15" y="1148658"/>
            <a:ext cx="2210019" cy="4420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0" y="1153419"/>
            <a:ext cx="2207845" cy="4415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4" y="1148244"/>
            <a:ext cx="2207845" cy="4415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圆角矩形 8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127" y="1214095"/>
            <a:ext cx="2149528" cy="4299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99" y="1214280"/>
            <a:ext cx="2149528" cy="4299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55" y="1212667"/>
            <a:ext cx="2149576" cy="4299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183" y="1212667"/>
            <a:ext cx="2149655" cy="4299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圆角矩形 12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92" y="1056609"/>
            <a:ext cx="7148468" cy="49724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matte"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31" y="1582320"/>
            <a:ext cx="5708649" cy="44977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matte"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40" y="2644353"/>
            <a:ext cx="5223968" cy="34741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matte"/>
        </p:spPr>
      </p:pic>
      <p:cxnSp>
        <p:nvCxnSpPr>
          <p:cNvPr id="9" name="直线连接符 8"/>
          <p:cNvCxnSpPr/>
          <p:nvPr/>
        </p:nvCxnSpPr>
        <p:spPr>
          <a:xfrm>
            <a:off x="433137" y="6207999"/>
            <a:ext cx="10784471" cy="0"/>
          </a:xfrm>
          <a:prstGeom prst="line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34950" y="194310"/>
            <a:ext cx="430657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马士兵教育 做更好的教育 做更好的自己 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http://www.mashibing.com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1344004"/>
            <a:ext cx="11976847" cy="4096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87789" y="5291897"/>
            <a:ext cx="2926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我是张富刚</a:t>
            </a:r>
            <a:endParaRPr lang="en-US" altLang="zh-CN" sz="2400" dirty="0"/>
          </a:p>
          <a:p>
            <a:r>
              <a:rPr lang="zh-CN" altLang="en-US" sz="2400" dirty="0"/>
              <a:t>我在马士兵教育等你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965" y="1769745"/>
            <a:ext cx="2983230" cy="3815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分享点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>
                <a:sym typeface="+mn-ea"/>
              </a:rPr>
              <a:t> </a:t>
            </a:r>
            <a:r>
              <a:rPr lang="zh-CN" altLang="en-US" b="1" dirty="0" smtClean="0">
                <a:sym typeface="+mn-ea"/>
              </a:rPr>
              <a:t>面试流程</a:t>
            </a:r>
            <a:endParaRPr lang="zh-CN" altLang="en-US" b="1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简历指导</a:t>
            </a:r>
            <a:endParaRPr 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面试前邀约沟通技巧</a:t>
            </a:r>
            <a:endParaRPr 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>
                <a:sym typeface="+mn-ea"/>
              </a:rPr>
              <a:t> </a:t>
            </a:r>
            <a:r>
              <a:rPr lang="zh-CN" altLang="en-US">
                <a:sym typeface="+mn-ea"/>
              </a:rPr>
              <a:t>自我介绍技巧</a:t>
            </a:r>
            <a:endParaRPr>
              <a:sym typeface="+mn-ea"/>
            </a:endParaRPr>
          </a:p>
          <a:p>
            <a:pPr>
              <a:lnSpc>
                <a:spcPct val="150000"/>
              </a:lnSpc>
            </a:pP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项目介绍技巧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>
                <a:sym typeface="+mn-ea"/>
              </a:rPr>
              <a:t>人事沟通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 smtClean="0">
                <a:sym typeface="+mn-ea"/>
              </a:rPr>
              <a:t>面试流程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8895" y="2133600"/>
            <a:ext cx="9375140" cy="4335145"/>
          </a:xfrm>
        </p:spPr>
        <p:txBody>
          <a:bodyPr>
            <a:normAutofit/>
          </a:bodyPr>
          <a:p>
            <a:pPr marL="0" lvl="0" indent="0">
              <a:buNone/>
            </a:pPr>
            <a:endParaRPr lang="zh-CN" altLang="zh-CN" sz="1800" dirty="0" smtClean="0">
              <a:sym typeface="+mn-ea"/>
            </a:endParaRPr>
          </a:p>
          <a:p>
            <a:pPr lvl="0"/>
            <a:r>
              <a:rPr lang="zh-CN" altLang="zh-CN" sz="2025" dirty="0" smtClean="0">
                <a:sym typeface="+mn-ea"/>
              </a:rPr>
              <a:t>流程（最重要的是简历</a:t>
            </a:r>
            <a:r>
              <a:rPr lang="zh-CN" altLang="zh-CN" sz="2025" dirty="0" smtClean="0">
                <a:sym typeface="+mn-ea"/>
              </a:rPr>
              <a:t>）</a:t>
            </a:r>
            <a:endParaRPr lang="zh-CN" altLang="zh-CN" sz="2025" dirty="0" smtClean="0">
              <a:sym typeface="+mn-ea"/>
            </a:endParaRPr>
          </a:p>
          <a:p>
            <a:pPr lvl="1"/>
            <a:r>
              <a:rPr lang="zh-CN" altLang="zh-CN" sz="1800" b="1" dirty="0" smtClean="0">
                <a:solidFill>
                  <a:schemeClr val="accent1"/>
                </a:solidFill>
                <a:sym typeface="+mn-ea"/>
              </a:rPr>
              <a:t>写简历</a:t>
            </a:r>
            <a:endParaRPr lang="zh-CN" altLang="zh-CN" sz="1800" b="1" dirty="0" smtClean="0">
              <a:solidFill>
                <a:schemeClr val="accent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根据简历做技术复习</a:t>
            </a:r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投递简历（</a:t>
            </a:r>
            <a:r>
              <a:rPr lang="zh-CN" altLang="zh-CN" sz="1800" dirty="0" smtClean="0">
                <a:sym typeface="+mn-ea"/>
              </a:rPr>
              <a:t>拉勾、</a:t>
            </a:r>
            <a:r>
              <a:rPr lang="en-US" altLang="zh-CN" sz="1800" dirty="0" smtClean="0">
                <a:sym typeface="+mn-ea"/>
              </a:rPr>
              <a:t>boss</a:t>
            </a:r>
            <a:r>
              <a:rPr lang="zh-CN" altLang="zh-CN" sz="1800" dirty="0" smtClean="0">
                <a:sym typeface="+mn-ea"/>
              </a:rPr>
              <a:t>直聘、智联招聘</a:t>
            </a:r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）</a:t>
            </a:r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收到面试邀请，</a:t>
            </a:r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约定面试时间</a:t>
            </a:r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初试技术面试</a:t>
            </a:r>
            <a:r>
              <a:rPr lang="en-US" altLang="zh-CN" sz="1800" dirty="0" smtClean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可能有笔试题，谨记一定要上网查</a:t>
            </a:r>
            <a:r>
              <a:rPr lang="en-US" altLang="zh-CN" sz="1800" dirty="0" smtClean="0">
                <a:solidFill>
                  <a:schemeClr val="tx1"/>
                </a:solidFill>
                <a:sym typeface="+mn-ea"/>
              </a:rPr>
              <a:t>) </a:t>
            </a:r>
            <a:endParaRPr lang="en-US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复试技术面试</a:t>
            </a:r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sym typeface="+mn-ea"/>
              </a:rPr>
              <a:t>CTO</a:t>
            </a:r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技术面试</a:t>
            </a:r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zh-CN" sz="1800" dirty="0" smtClean="0">
                <a:solidFill>
                  <a:schemeClr val="tx1"/>
                </a:solidFill>
                <a:sym typeface="+mn-ea"/>
              </a:rPr>
              <a:t>人事面试</a:t>
            </a:r>
            <a:endParaRPr lang="zh-CN" altLang="zh-CN" sz="1800" dirty="0" smtClean="0">
              <a:sym typeface="+mn-ea"/>
            </a:endParaRPr>
          </a:p>
          <a:p>
            <a:pPr lvl="0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cxnSp>
        <p:nvCxnSpPr>
          <p:cNvPr id="4" name="直接箭头连接符 3"/>
          <p:cNvCxnSpPr>
            <a:endCxn id="6" idx="1"/>
          </p:cNvCxnSpPr>
          <p:nvPr/>
        </p:nvCxnSpPr>
        <p:spPr>
          <a:xfrm flipV="1">
            <a:off x="5615305" y="3271520"/>
            <a:ext cx="3848100" cy="286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463405" y="3072130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可并行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8520430" y="4810760"/>
            <a:ext cx="1252220" cy="589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907915" y="5219700"/>
            <a:ext cx="4890135" cy="297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840595" y="529653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可同时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489190" y="3390900"/>
            <a:ext cx="1974215" cy="593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如何写简历（敲门砖）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8895" y="2133600"/>
            <a:ext cx="9239250" cy="4288790"/>
          </a:xfrm>
        </p:spPr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zh-CN" altLang="en-US" sz="1800"/>
              <a:t>简历四大部分</a:t>
            </a:r>
            <a:endParaRPr lang="zh-CN" altLang="en-US" sz="1800"/>
          </a:p>
          <a:p>
            <a:pPr lvl="1">
              <a:lnSpc>
                <a:spcPct val="150000"/>
              </a:lnSpc>
            </a:pPr>
            <a:r>
              <a:rPr lang="zh-CN" altLang="en-US" sz="1600"/>
              <a:t>个人信息（学历、专业、联系方式等）</a:t>
            </a:r>
            <a:endParaRPr lang="zh-CN" altLang="en-US" sz="1600"/>
          </a:p>
          <a:p>
            <a:pPr lvl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专业技能 条理清楚</a:t>
            </a:r>
            <a:endParaRPr lang="zh-CN" altLang="en-US" sz="16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工作经历</a:t>
            </a:r>
            <a:endParaRPr lang="zh-CN" altLang="en-US" sz="1600"/>
          </a:p>
          <a:p>
            <a:pPr lvl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项目经验（适度封装，</a:t>
            </a:r>
            <a:r>
              <a:rPr lang="en-US" altLang="zh-CN" sz="1600">
                <a:sym typeface="+mn-ea"/>
              </a:rPr>
              <a:t>4-5</a:t>
            </a:r>
            <a:r>
              <a:rPr lang="zh-CN" altLang="en-US" sz="1600">
                <a:sym typeface="+mn-ea"/>
              </a:rPr>
              <a:t>个即可）</a:t>
            </a:r>
            <a:endParaRPr lang="zh-CN" altLang="en-US" sz="1600"/>
          </a:p>
          <a:p>
            <a:pPr lvl="2"/>
            <a:r>
              <a:rPr lang="zh-CN" altLang="en-US" sz="1575">
                <a:sym typeface="+mn-ea"/>
              </a:rPr>
              <a:t>项目描述</a:t>
            </a:r>
            <a:endParaRPr lang="zh-CN" altLang="en-US" sz="1575"/>
          </a:p>
          <a:p>
            <a:pPr lvl="2"/>
            <a:r>
              <a:rPr lang="zh-CN" altLang="en-US" sz="1575">
                <a:sym typeface="+mn-ea"/>
              </a:rPr>
              <a:t>项目架构</a:t>
            </a:r>
            <a:endParaRPr lang="zh-CN" altLang="en-US" sz="1575"/>
          </a:p>
          <a:p>
            <a:pPr lvl="2"/>
            <a:r>
              <a:rPr lang="zh-CN" altLang="en-US" sz="1575">
                <a:sym typeface="+mn-ea"/>
              </a:rPr>
              <a:t>项目出现的问题</a:t>
            </a:r>
            <a:endParaRPr lang="zh-CN" altLang="en-US" sz="1575"/>
          </a:p>
          <a:p>
            <a:pPr lvl="2"/>
            <a:r>
              <a:rPr lang="zh-CN" altLang="en-US" sz="1575">
                <a:sym typeface="+mn-ea"/>
              </a:rPr>
              <a:t>项目优化点</a:t>
            </a:r>
            <a:endParaRPr lang="zh-CN" altLang="en-US" sz="1575">
              <a:sym typeface="+mn-ea"/>
            </a:endParaRPr>
          </a:p>
          <a:p>
            <a:pPr lvl="1"/>
            <a:r>
              <a:rPr lang="zh-CN" altLang="en-US"/>
              <a:t>自我评价</a:t>
            </a:r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8165465" y="624205"/>
            <a:ext cx="2856865" cy="19526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以下言论仅代表个人多年来就业辅导的感悟！！！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3855" y="2650490"/>
            <a:ext cx="4095750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如何写简历（敲门砖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91715" y="1444625"/>
            <a:ext cx="9885045" cy="5235575"/>
          </a:xfrm>
        </p:spPr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换位思考：</a:t>
            </a:r>
            <a:r>
              <a:rPr lang="zh-CN" altLang="en-US"/>
              <a:t>站在</a:t>
            </a:r>
            <a:r>
              <a:rPr lang="en-US" altLang="zh-CN"/>
              <a:t>HR</a:t>
            </a:r>
            <a:r>
              <a:rPr lang="zh-CN" altLang="en-US"/>
              <a:t>角度考虑，在茫茫的人海中喜欢上了你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邮箱</a:t>
            </a:r>
            <a:endParaRPr lang="zh-CN" altLang="zh-CN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薪资与职位要匹配</a:t>
            </a:r>
            <a:endParaRPr lang="zh-CN" altLang="zh-CN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学历，专业（顺序）</a:t>
            </a:r>
            <a:endParaRPr lang="zh-CN" altLang="zh-CN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技能（精通，熟悉，掌握，了解</a:t>
            </a:r>
            <a:r>
              <a:rPr lang="zh-CN" altLang="zh-CN" dirty="0" smtClean="0">
                <a:sym typeface="+mn-ea"/>
              </a:rPr>
              <a:t>）</a:t>
            </a:r>
            <a:endParaRPr lang="zh-CN" altLang="zh-CN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工作经验及项目（项目名称，</a:t>
            </a:r>
            <a:r>
              <a:rPr lang="zh-CN" altLang="zh-CN" dirty="0" smtClean="0">
                <a:sym typeface="+mn-ea"/>
              </a:rPr>
              <a:t>大厂背景最好，能挂钩就挂钩，实在不行就说对标，STAR法则</a:t>
            </a:r>
            <a:r>
              <a:rPr lang="zh-CN" altLang="zh-CN" dirty="0" smtClean="0">
                <a:sym typeface="+mn-ea"/>
              </a:rPr>
              <a:t>）</a:t>
            </a:r>
            <a:endParaRPr lang="zh-CN" altLang="en-US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把控技术关键字眼（尽可能多的写，更新迭代呗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zh-CN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>
                <a:sym typeface="+mn-ea"/>
              </a:rPr>
              <a:t>自我评价（态度，</a:t>
            </a:r>
            <a:r>
              <a:rPr lang="zh-CN" altLang="zh-CN" dirty="0" smtClean="0">
                <a:sym typeface="+mn-ea"/>
              </a:rPr>
              <a:t>自我学习能力</a:t>
            </a:r>
            <a:r>
              <a:rPr lang="zh-CN" altLang="zh-CN" dirty="0" smtClean="0">
                <a:sym typeface="+mn-ea"/>
              </a:rPr>
              <a:t>）</a:t>
            </a:r>
            <a:endParaRPr lang="zh-CN" altLang="zh-CN" dirty="0" smtClean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换位思考：</a:t>
            </a:r>
            <a:r>
              <a:rPr lang="zh-CN" altLang="en-US">
                <a:sym typeface="+mn-ea"/>
              </a:rPr>
              <a:t>站在技术官</a:t>
            </a:r>
            <a:r>
              <a:rPr lang="zh-CN" altLang="en-US">
                <a:sym typeface="+mn-ea"/>
              </a:rPr>
              <a:t>角度考虑</a:t>
            </a:r>
            <a:endParaRPr lang="zh-CN" altLang="en-US">
              <a:sym typeface="+mn-ea"/>
            </a:endParaRPr>
          </a:p>
          <a:p>
            <a:pPr lvl="1" algn="l">
              <a:lnSpc>
                <a:spcPct val="150000"/>
              </a:lnSpc>
              <a:buSzTx/>
              <a:buChar char=""/>
            </a:pPr>
            <a:r>
              <a:rPr lang="zh-CN" altLang="zh-CN" sz="1600" dirty="0" smtClean="0">
                <a:sym typeface="+mn-ea"/>
              </a:rPr>
              <a:t>技能</a:t>
            </a:r>
            <a:endParaRPr lang="zh-CN" altLang="zh-CN" sz="1600" dirty="0" smtClean="0"/>
          </a:p>
          <a:p>
            <a:pPr lvl="1" algn="l">
              <a:lnSpc>
                <a:spcPct val="150000"/>
              </a:lnSpc>
              <a:buSzTx/>
              <a:buChar char=""/>
            </a:pPr>
            <a:r>
              <a:rPr lang="zh-CN" altLang="zh-CN" dirty="0" smtClean="0">
                <a:sym typeface="+mn-ea"/>
              </a:rPr>
              <a:t>工作经验及项目（项目名称，大厂核心项目，运用的技术点，架构，棘手</a:t>
            </a:r>
            <a:r>
              <a:rPr lang="en-US" altLang="zh-CN" dirty="0" smtClean="0">
                <a:sym typeface="+mn-ea"/>
              </a:rPr>
              <a:t>bug</a:t>
            </a:r>
            <a:r>
              <a:rPr lang="zh-CN" altLang="en-US" dirty="0" smtClean="0">
                <a:sym typeface="+mn-ea"/>
              </a:rPr>
              <a:t>（挖坑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ym typeface="+mn-ea"/>
              </a:rPr>
              <a:t>，优化方案（挖坑</a:t>
            </a:r>
            <a:r>
              <a:rPr lang="zh-CN" altLang="en-US" dirty="0" smtClean="0">
                <a:sym typeface="+mn-ea"/>
              </a:rPr>
              <a:t>），</a:t>
            </a:r>
            <a:r>
              <a:rPr lang="zh-CN" altLang="en-US" dirty="0" smtClean="0">
                <a:solidFill>
                  <a:schemeClr val="accent1"/>
                </a:solidFill>
                <a:sym typeface="+mn-ea"/>
              </a:rPr>
              <a:t>度</a:t>
            </a:r>
            <a:r>
              <a:rPr lang="zh-CN" altLang="zh-CN" dirty="0" smtClean="0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 smtClean="0">
                <a:sym typeface="+mn-ea"/>
              </a:rPr>
              <a:t>STAR法则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91715" y="1444625"/>
            <a:ext cx="9127490" cy="4263390"/>
          </a:xfrm>
        </p:spPr>
        <p:txBody>
          <a:bodyPr>
            <a:normAutofit lnSpcReduction="20000"/>
          </a:bodyPr>
          <a:p>
            <a:pPr>
              <a:lnSpc>
                <a:spcPct val="200000"/>
              </a:lnSpc>
            </a:pPr>
            <a:r>
              <a:rPr lang="zh-CN" altLang="en-US"/>
              <a:t>Situation：明确任务背景，是什么类型的，怎样产生的，当时情况是怎样的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Task：任务</a:t>
            </a:r>
            <a:r>
              <a:rPr lang="zh-CN" altLang="en-US"/>
              <a:t>完成过程中涉及什么环节及流程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Action：决定的行动方式及采取的步骤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Result：结果怎样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依据简历做好技术复习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3805" y="1444625"/>
            <a:ext cx="8915400" cy="426339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ym typeface="+mn-ea"/>
              </a:rPr>
              <a:t>面试官最爱问的问题（来自</a:t>
            </a:r>
            <a:r>
              <a:rPr lang="en-US" altLang="zh-CN" sz="2000" dirty="0" smtClean="0">
                <a:sym typeface="+mn-ea"/>
              </a:rPr>
              <a:t>50</a:t>
            </a:r>
            <a:r>
              <a:rPr lang="zh-CN" altLang="zh-CN" sz="2000" dirty="0" smtClean="0">
                <a:sym typeface="+mn-ea"/>
              </a:rPr>
              <a:t>家公司的大数据面试题总结）</a:t>
            </a:r>
            <a:endParaRPr lang="zh-CN" altLang="zh-CN" sz="2000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数据结构和算法</a:t>
            </a:r>
            <a:r>
              <a:rPr lang="en-US" altLang="zh-CN" dirty="0" smtClean="0">
                <a:sym typeface="+mn-ea"/>
              </a:rPr>
              <a:t>+</a:t>
            </a:r>
            <a:r>
              <a:rPr lang="zh-CN" altLang="zh-CN" dirty="0" smtClean="0">
                <a:sym typeface="+mn-ea"/>
              </a:rPr>
              <a:t>设计模式</a:t>
            </a:r>
            <a:endParaRPr lang="zh-CN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en-US" altLang="zh-CN" dirty="0" smtClean="0">
                <a:sym typeface="+mn-ea"/>
              </a:rPr>
              <a:t>Java</a:t>
            </a:r>
            <a:r>
              <a:rPr lang="zh-CN" altLang="zh-CN" dirty="0" smtClean="0">
                <a:sym typeface="+mn-ea"/>
              </a:rPr>
              <a:t>基础：</a:t>
            </a:r>
            <a:r>
              <a:rPr lang="en-US" altLang="zh-CN" dirty="0" smtClean="0">
                <a:sym typeface="+mn-ea"/>
              </a:rPr>
              <a:t>Java</a:t>
            </a:r>
            <a:r>
              <a:rPr lang="zh-CN" altLang="zh-CN" dirty="0" smtClean="0">
                <a:sym typeface="+mn-ea"/>
              </a:rPr>
              <a:t>集合类；多线程；</a:t>
            </a:r>
            <a:r>
              <a:rPr lang="en-US" altLang="zh-CN" dirty="0" err="1" smtClean="0">
                <a:sym typeface="+mn-ea"/>
              </a:rPr>
              <a:t>jvm</a:t>
            </a:r>
            <a:endParaRPr lang="zh-CN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大数据技能：</a:t>
            </a:r>
            <a:r>
              <a:rPr lang="en-US" altLang="zh-CN" dirty="0" err="1" smtClean="0">
                <a:sym typeface="+mn-ea"/>
              </a:rPr>
              <a:t>Hadoop</a:t>
            </a:r>
            <a:r>
              <a:rPr lang="zh-CN" altLang="zh-CN" dirty="0" smtClean="0">
                <a:sym typeface="+mn-ea"/>
              </a:rPr>
              <a:t>体系；</a:t>
            </a:r>
            <a:r>
              <a:rPr lang="en-US" altLang="zh-CN" dirty="0" smtClean="0">
                <a:sym typeface="+mn-ea"/>
              </a:rPr>
              <a:t>Spark</a:t>
            </a:r>
            <a:r>
              <a:rPr lang="zh-CN" altLang="zh-CN" dirty="0" smtClean="0">
                <a:sym typeface="+mn-ea"/>
              </a:rPr>
              <a:t>体系</a:t>
            </a:r>
            <a:endParaRPr lang="zh-CN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其他的大数据技能，如</a:t>
            </a:r>
            <a:r>
              <a:rPr lang="en-US" altLang="zh-CN" dirty="0" smtClean="0">
                <a:sym typeface="+mn-ea"/>
              </a:rPr>
              <a:t>flume</a:t>
            </a:r>
            <a:r>
              <a:rPr lang="zh-CN" altLang="zh-CN" dirty="0" smtClean="0">
                <a:sym typeface="+mn-ea"/>
              </a:rPr>
              <a:t>，</a:t>
            </a:r>
            <a:r>
              <a:rPr lang="en-US" altLang="zh-CN" dirty="0" err="1" smtClean="0">
                <a:sym typeface="+mn-ea"/>
              </a:rPr>
              <a:t>sqoop</a:t>
            </a:r>
            <a:r>
              <a:rPr lang="zh-CN" altLang="zh-CN" dirty="0" smtClean="0">
                <a:sym typeface="+mn-ea"/>
              </a:rPr>
              <a:t>等</a:t>
            </a:r>
            <a:endParaRPr lang="zh-CN" altLang="zh-CN" sz="1420" dirty="0"/>
          </a:p>
          <a:p>
            <a:pPr lvl="1"/>
            <a:endParaRPr lang="en-US" altLang="zh-CN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 smtClean="0">
                <a:solidFill>
                  <a:schemeClr val="tx1"/>
                </a:solidFill>
                <a:sym typeface="+mn-ea"/>
              </a:rPr>
              <a:t>收到面试邀请，约定面试时间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8910" y="1452880"/>
            <a:ext cx="8915400" cy="4263390"/>
          </a:xfrm>
        </p:spPr>
        <p:txBody>
          <a:bodyPr>
            <a:normAutofit fontScale="90000" lnSpcReduction="20000"/>
          </a:bodyPr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了解应聘公司</a:t>
            </a:r>
            <a:r>
              <a:rPr lang="zh-CN" sz="2000" dirty="0" smtClean="0">
                <a:sym typeface="+mn-ea"/>
              </a:rPr>
              <a:t>，</a:t>
            </a:r>
            <a:r>
              <a:rPr sz="2000" dirty="0" smtClean="0">
                <a:sym typeface="+mn-ea"/>
              </a:rPr>
              <a:t>了解应聘岗位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查该公司的资料，知道该公司是做什么的，发展情况，招聘的岗位的要求等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公司地点在哪里，交通是否方便，需提前多久出发；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公司类型如何？我应该如何着装？去咨询公司逃不掉正装，而去互联网公司这么穿，人家或许以为你是房产中介；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公司业务如何？上市了吗？财报如何？主要产品有哪些？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公司在中国有多少分支机构？最近有什么新动向？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公司所在行业有何新动向？发展趋势如何？</a:t>
            </a:r>
            <a:endParaRPr sz="20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 smtClean="0">
                <a:sym typeface="+mn-ea"/>
              </a:rPr>
              <a:t>公司的竞争对手有哪些？公司在行业内排名如何</a:t>
            </a:r>
            <a:endParaRPr sz="20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丝状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3665</Words>
  <Application>WPS 演示</Application>
  <PresentationFormat>宽屏</PresentationFormat>
  <Paragraphs>269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Wingdings 3</vt:lpstr>
      <vt:lpstr>Arial</vt:lpstr>
      <vt:lpstr>微软雅黑</vt:lpstr>
      <vt:lpstr>幼圆</vt:lpstr>
      <vt:lpstr>Century Gothic</vt:lpstr>
      <vt:lpstr>Arial Unicode MS</vt:lpstr>
      <vt:lpstr>Footlight MT Light</vt:lpstr>
      <vt:lpstr>丝状</vt:lpstr>
      <vt:lpstr>PowerPoint 演示文稿</vt:lpstr>
      <vt:lpstr>简历指导+面试套路      面试成功=30%运气+30%套路+40%技术</vt:lpstr>
      <vt:lpstr>分享点</vt:lpstr>
      <vt:lpstr>面试流程</vt:lpstr>
      <vt:lpstr>如何写简历（敲门砖） </vt:lpstr>
      <vt:lpstr>如何写简历（敲门砖）</vt:lpstr>
      <vt:lpstr>STAR法则</vt:lpstr>
      <vt:lpstr>依据简历做好技术复习</vt:lpstr>
      <vt:lpstr>收到面试邀请，约定面试时间</vt:lpstr>
      <vt:lpstr>初试技术面试(可能有笔试题)</vt:lpstr>
      <vt:lpstr>人事。。。老油条</vt:lpstr>
      <vt:lpstr>人事。。。老油条</vt:lpstr>
      <vt:lpstr>入职</vt:lpstr>
      <vt:lpstr>简历展示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一小时搞定贪吃蛇</dc:title>
  <dc:creator>ma shibing</dc:creator>
  <cp:lastModifiedBy>Spark</cp:lastModifiedBy>
  <cp:revision>274</cp:revision>
  <dcterms:created xsi:type="dcterms:W3CDTF">2019-05-10T05:59:00Z</dcterms:created>
  <dcterms:modified xsi:type="dcterms:W3CDTF">2019-08-26T14:17:41Z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KSOProductBuildVer">
    <vt:lpwstr>2052-11.1.0.8976</vt:lpwstr>
  </property>
</Properties>
</file>